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888FA-BF0B-4DD7-8C1A-802A02780881}"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F888FA-BF0B-4DD7-8C1A-802A02780881}" type="datetimeFigureOut">
              <a:rPr lang="en-US" smtClean="0"/>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888FA-BF0B-4DD7-8C1A-802A02780881}" type="datetimeFigureOut">
              <a:rPr lang="en-US" smtClean="0"/>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888FA-BF0B-4DD7-8C1A-802A02780881}" type="datetimeFigureOut">
              <a:rPr lang="en-US" smtClean="0"/>
              <a:t>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888FA-BF0B-4DD7-8C1A-802A02780881}" type="datetimeFigureOut">
              <a:rPr lang="en-US" smtClean="0"/>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F888FA-BF0B-4DD7-8C1A-802A02780881}" type="datetimeFigureOut">
              <a:rPr lang="en-US" smtClean="0"/>
              <a:t>1/14/2010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572D59-0D7A-4DAD-A1EF-D38E52DA7B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2.smarttech.com/st/en-US/Products/SMART+Boards/Front+projection/SBD600/default.htm"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SMART_Technologies" TargetMode="External"/><Relationship Id="rId2" Type="http://schemas.openxmlformats.org/officeDocument/2006/relationships/hyperlink" Target="http://en.wikipedia.org/wiki/Interactive_whiteboard" TargetMode="Externa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hyperlink" Target="http://www.smartboards.com/index.php?list=product&amp;method=showdetails&amp;rollid=832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6.jpeg"/><Relationship Id="rId2" Type="http://schemas.openxmlformats.org/officeDocument/2006/relationships/hyperlink" Target="http://www2.smarttech.com/st/en-US/Products/SMART+Ideas/default.htm" TargetMode="External"/><Relationship Id="rId1" Type="http://schemas.openxmlformats.org/officeDocument/2006/relationships/slideLayout" Target="../slideLayouts/slideLayout2.xml"/><Relationship Id="rId6" Type="http://schemas.openxmlformats.org/officeDocument/2006/relationships/hyperlink" Target="http://www2.smarttech.com/st/en-US/Products/SMART+Notebook+Express/default.htm" TargetMode="External"/><Relationship Id="rId5" Type="http://schemas.openxmlformats.org/officeDocument/2006/relationships/hyperlink" Target="http://en.wikipedia.org/wiki/SMART_Board" TargetMode="External"/><Relationship Id="rId4" Type="http://schemas.openxmlformats.org/officeDocument/2006/relationships/hyperlink" Target="http://smartte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MART Board Dual Touch">
            <a:hlinkClick r:id="rId2"/>
          </p:cNvPr>
          <p:cNvPicPr>
            <a:picLocks noChangeAspect="1" noChangeArrowheads="1"/>
          </p:cNvPicPr>
          <p:nvPr/>
        </p:nvPicPr>
        <p:blipFill>
          <a:blip r:embed="rId3" cstate="print"/>
          <a:srcRect/>
          <a:stretch>
            <a:fillRect/>
          </a:stretch>
        </p:blipFill>
        <p:spPr bwMode="auto">
          <a:xfrm>
            <a:off x="228600" y="3962400"/>
            <a:ext cx="3213463" cy="2743200"/>
          </a:xfrm>
          <a:prstGeom prst="rect">
            <a:avLst/>
          </a:prstGeom>
          <a:noFill/>
        </p:spPr>
      </p:pic>
      <p:pic>
        <p:nvPicPr>
          <p:cNvPr id="12294" name="Picture 6" descr="Notebook 10"/>
          <p:cNvPicPr>
            <a:picLocks noChangeAspect="1" noChangeArrowheads="1"/>
          </p:cNvPicPr>
          <p:nvPr/>
        </p:nvPicPr>
        <p:blipFill>
          <a:blip r:embed="rId4" cstate="print"/>
          <a:srcRect/>
          <a:stretch>
            <a:fillRect/>
          </a:stretch>
        </p:blipFill>
        <p:spPr bwMode="auto">
          <a:xfrm>
            <a:off x="2590800" y="0"/>
            <a:ext cx="3429000" cy="2571751"/>
          </a:xfrm>
          <a:prstGeom prst="rect">
            <a:avLst/>
          </a:prstGeom>
          <a:noFill/>
        </p:spPr>
      </p:pic>
      <p:sp>
        <p:nvSpPr>
          <p:cNvPr id="2" name="Title 1"/>
          <p:cNvSpPr>
            <a:spLocks noGrp="1"/>
          </p:cNvSpPr>
          <p:nvPr>
            <p:ph type="ctrTitle"/>
          </p:nvPr>
        </p:nvSpPr>
        <p:spPr/>
        <p:txBody>
          <a:bodyPr/>
          <a:lstStyle/>
          <a:p>
            <a:r>
              <a:rPr lang="en-US" dirty="0" err="1" smtClean="0"/>
              <a:t>Smartboards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Willetta</a:t>
            </a:r>
            <a:r>
              <a:rPr lang="en-US" dirty="0" smtClean="0"/>
              <a:t> J. Jackson</a:t>
            </a:r>
          </a:p>
          <a:p>
            <a:r>
              <a:rPr lang="en-US" dirty="0" smtClean="0"/>
              <a:t>EDUC 8841</a:t>
            </a:r>
          </a:p>
          <a:p>
            <a:r>
              <a:rPr lang="en-US" dirty="0" smtClean="0"/>
              <a:t>Walden University</a:t>
            </a:r>
          </a:p>
          <a:p>
            <a:endParaRPr lang="en-US" dirty="0"/>
          </a:p>
        </p:txBody>
      </p:sp>
      <p:pic>
        <p:nvPicPr>
          <p:cNvPr id="12292" name="Picture 4" descr="Flat-panel displays"/>
          <p:cNvPicPr>
            <a:picLocks noChangeAspect="1" noChangeArrowheads="1"/>
          </p:cNvPicPr>
          <p:nvPr/>
        </p:nvPicPr>
        <p:blipFill>
          <a:blip r:embed="rId5" cstate="print"/>
          <a:srcRect/>
          <a:stretch>
            <a:fillRect/>
          </a:stretch>
        </p:blipFill>
        <p:spPr bwMode="auto">
          <a:xfrm>
            <a:off x="6452588" y="4343400"/>
            <a:ext cx="2691412" cy="212621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a:t>
            </a:r>
            <a:r>
              <a:rPr lang="en-US" dirty="0" err="1" smtClean="0"/>
              <a:t>Smartboard</a:t>
            </a:r>
            <a:r>
              <a:rPr lang="en-US" dirty="0" smtClean="0"/>
              <a:t>?</a:t>
            </a:r>
            <a:endParaRPr lang="en-US" dirty="0"/>
          </a:p>
        </p:txBody>
      </p:sp>
      <p:sp>
        <p:nvSpPr>
          <p:cNvPr id="3" name="Content Placeholder 2"/>
          <p:cNvSpPr>
            <a:spLocks noGrp="1"/>
          </p:cNvSpPr>
          <p:nvPr>
            <p:ph sz="half" idx="1"/>
          </p:nvPr>
        </p:nvSpPr>
        <p:spPr>
          <a:xfrm>
            <a:off x="4724400" y="1600200"/>
            <a:ext cx="4038600" cy="4525963"/>
          </a:xfrm>
        </p:spPr>
        <p:txBody>
          <a:bodyPr>
            <a:normAutofit fontScale="92500"/>
          </a:bodyPr>
          <a:lstStyle/>
          <a:p>
            <a:r>
              <a:rPr lang="en-US" dirty="0" smtClean="0"/>
              <a:t>is an </a:t>
            </a:r>
            <a:r>
              <a:rPr lang="en-US" dirty="0" smtClean="0">
                <a:hlinkClick r:id="rId2" tooltip="Interactive whiteboard"/>
              </a:rPr>
              <a:t>interactive whiteboard</a:t>
            </a:r>
            <a:r>
              <a:rPr lang="en-US" dirty="0" smtClean="0"/>
              <a:t> developed by </a:t>
            </a:r>
            <a:r>
              <a:rPr lang="en-US" dirty="0" smtClean="0">
                <a:hlinkClick r:id="rId3" tooltip="SMART Technologies"/>
              </a:rPr>
              <a:t>SMART Technologies</a:t>
            </a:r>
            <a:r>
              <a:rPr lang="en-US" dirty="0" smtClean="0"/>
              <a:t>. When introduced in 1991, it was the first interactive whiteboard to provide touch control of computer applications and annotation over standard Microsoft Windows applications.</a:t>
            </a:r>
            <a:endParaRPr lang="en-US" dirty="0"/>
          </a:p>
        </p:txBody>
      </p:sp>
      <p:pic>
        <p:nvPicPr>
          <p:cNvPr id="1026" name="Picture 2" descr="http://www.presentationstore.com/pictures/listings/th_8323.jpg">
            <a:hlinkClick r:id="rId4"/>
          </p:cNvPr>
          <p:cNvPicPr>
            <a:picLocks noChangeAspect="1" noChangeArrowheads="1"/>
          </p:cNvPicPr>
          <p:nvPr/>
        </p:nvPicPr>
        <p:blipFill>
          <a:blip r:embed="rId5" cstate="print"/>
          <a:srcRect/>
          <a:stretch>
            <a:fillRect/>
          </a:stretch>
        </p:blipFill>
        <p:spPr bwMode="auto">
          <a:xfrm>
            <a:off x="0" y="1676400"/>
            <a:ext cx="4648200" cy="4648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Need:</a:t>
            </a:r>
            <a:br>
              <a:rPr lang="en-US" dirty="0" smtClean="0"/>
            </a:br>
            <a:r>
              <a:rPr lang="en-US" sz="3600" dirty="0" smtClean="0"/>
              <a:t>What problem or need existed that gave rise to your innovation?</a:t>
            </a:r>
            <a:endParaRPr lang="en-US" sz="3600" dirty="0"/>
          </a:p>
        </p:txBody>
      </p:sp>
      <p:sp>
        <p:nvSpPr>
          <p:cNvPr id="3" name="Content Placeholder 2"/>
          <p:cNvSpPr>
            <a:spLocks noGrp="1"/>
          </p:cNvSpPr>
          <p:nvPr>
            <p:ph idx="1"/>
          </p:nvPr>
        </p:nvSpPr>
        <p:spPr>
          <a:xfrm>
            <a:off x="457200" y="1828800"/>
            <a:ext cx="8229600" cy="4525963"/>
          </a:xfrm>
        </p:spPr>
        <p:txBody>
          <a:bodyPr/>
          <a:lstStyle/>
          <a:p>
            <a:r>
              <a:rPr lang="en-US" dirty="0" smtClean="0"/>
              <a:t>There wasn’t a display for the computer</a:t>
            </a:r>
          </a:p>
          <a:p>
            <a:r>
              <a:rPr lang="en-US" dirty="0" smtClean="0"/>
              <a:t>No interaction with the students</a:t>
            </a:r>
          </a:p>
          <a:p>
            <a:r>
              <a:rPr lang="en-US" dirty="0" smtClean="0"/>
              <a:t>The need to be more involved</a:t>
            </a:r>
          </a:p>
          <a:p>
            <a:r>
              <a:rPr lang="en-US" dirty="0" smtClean="0"/>
              <a:t>When you interacted using the Internet it was computer and student, now it involves the whole group</a:t>
            </a:r>
          </a:p>
          <a:p>
            <a:r>
              <a:rPr lang="en-US" dirty="0" smtClean="0"/>
              <a:t>The need for big screen resolution</a:t>
            </a:r>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sz="2200" dirty="0" smtClean="0"/>
              <a:t>What research organization or people developed a solution to this problem or need?  What were their findings?  Who were the “lead thinkers” for this innovation, and how did they convince a manufacturer to produce it?</a:t>
            </a:r>
            <a:endParaRPr lang="en-US" sz="2200" dirty="0"/>
          </a:p>
        </p:txBody>
      </p:sp>
      <p:sp>
        <p:nvSpPr>
          <p:cNvPr id="3" name="Content Placeholder 2"/>
          <p:cNvSpPr>
            <a:spLocks noGrp="1"/>
          </p:cNvSpPr>
          <p:nvPr>
            <p:ph idx="1"/>
          </p:nvPr>
        </p:nvSpPr>
        <p:spPr>
          <a:xfrm>
            <a:off x="457200" y="1752600"/>
            <a:ext cx="8229600" cy="4525963"/>
          </a:xfrm>
        </p:spPr>
        <p:txBody>
          <a:bodyPr>
            <a:normAutofit fontScale="85000" lnSpcReduction="20000"/>
          </a:bodyPr>
          <a:lstStyle/>
          <a:p>
            <a:r>
              <a:rPr lang="en-US" dirty="0" smtClean="0"/>
              <a:t>SMART Technologies is the industry pioneer and market leader in developing collaborative products for classrooms and meeting rooms. Founded in 1987 by partners David Martin and Nancy Knowlton, SMART began as the Canadian distributor for a U.S. projector company. </a:t>
            </a:r>
          </a:p>
          <a:p>
            <a:pPr>
              <a:buNone/>
            </a:pPr>
            <a:endParaRPr lang="en-US" dirty="0" smtClean="0"/>
          </a:p>
          <a:p>
            <a:r>
              <a:rPr lang="en-US" b="1" dirty="0" smtClean="0"/>
              <a:t>1992 SMART forms strategic alliance with U.S. computer giant Intel ® Corporation</a:t>
            </a:r>
            <a:r>
              <a:rPr lang="en-US" dirty="0" smtClean="0"/>
              <a:t> The alliance results in joint product development, joint marketing efforts and Intel's equity ownership in SMART.</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a:t>
            </a:r>
            <a:br>
              <a:rPr lang="en-US" dirty="0" smtClean="0"/>
            </a:br>
            <a:r>
              <a:rPr lang="en-US" sz="2200" dirty="0" smtClean="0"/>
              <a:t>What problems did your innovation encounter in the development process:  Who was the intended audience for your innovation?</a:t>
            </a:r>
            <a:endParaRPr lang="en-US" sz="2200" dirty="0"/>
          </a:p>
        </p:txBody>
      </p:sp>
      <p:sp>
        <p:nvSpPr>
          <p:cNvPr id="3" name="Content Placeholder 2"/>
          <p:cNvSpPr>
            <a:spLocks noGrp="1"/>
          </p:cNvSpPr>
          <p:nvPr>
            <p:ph idx="1"/>
          </p:nvPr>
        </p:nvSpPr>
        <p:spPr/>
        <p:txBody>
          <a:bodyPr>
            <a:normAutofit/>
          </a:bodyPr>
          <a:lstStyle/>
          <a:p>
            <a:r>
              <a:rPr lang="en-US" dirty="0" smtClean="0"/>
              <a:t>low speed modems, early versions of Microsoft Windows software that were often unstable and slow processors with little graphics capability.</a:t>
            </a:r>
          </a:p>
          <a:p>
            <a:r>
              <a:rPr lang="en-US" dirty="0" smtClean="0"/>
              <a:t>Some of the early adopters of SMART’s products were educators with a need to give lectures at a distance.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a:xfrm>
            <a:off x="457200" y="1828800"/>
            <a:ext cx="8229600" cy="4525963"/>
          </a:xfrm>
        </p:spPr>
        <p:txBody>
          <a:bodyPr>
            <a:normAutofit fontScale="70000" lnSpcReduction="20000"/>
          </a:bodyPr>
          <a:lstStyle/>
          <a:p>
            <a:r>
              <a:rPr lang="en-US" dirty="0" smtClean="0"/>
              <a:t>Revenue generated through projector sales was directed toward the research and development of the SMART Board interactive whiteboard that would enable groups to interact and instantaneously share information with people in the same room or around the world.</a:t>
            </a:r>
          </a:p>
          <a:p>
            <a:pPr>
              <a:buNone/>
            </a:pPr>
            <a:endParaRPr lang="en-US" dirty="0" smtClean="0"/>
          </a:p>
          <a:p>
            <a:r>
              <a:rPr lang="en-US"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p:txBody>
          <a:bodyPr>
            <a:noAutofit/>
          </a:bodyPr>
          <a:lstStyle/>
          <a:p>
            <a:r>
              <a:rPr lang="en-US" sz="1600" dirty="0" smtClean="0"/>
              <a:t>Those early years were characterized by a great deal of financial uncertainty, and at various times, SMART’s future was in serious doubt. However, with a long-term focus, a firm belief in the opportunity to forge a new way for people everywhere to work and the patience of its bankers, SMART got through the many difficulties. In the process it developed most of the key operating parameters that define the way in which SMART runs its business and serves its customers.</a:t>
            </a:r>
            <a:br>
              <a:rPr lang="en-US" sz="1600" dirty="0" smtClean="0"/>
            </a:br>
            <a:endParaRPr lang="en-US" sz="1600" dirty="0" smtClean="0"/>
          </a:p>
          <a:p>
            <a:r>
              <a:rPr lang="en-US" sz="1600"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sz="1600" dirty="0" smtClean="0"/>
            </a:br>
            <a:endParaRPr lang="en-US" sz="1600" dirty="0" smtClean="0"/>
          </a:p>
          <a:p>
            <a:r>
              <a:rPr lang="en-US" sz="1600" dirty="0" smtClean="0"/>
              <a:t>That early relationship with Intel was another of the key building blocks in SMART’s history. The equity investment helped SMART push forward in both its hardware and software development activities. Perhaps just as importantly, SMART staff felt something akin to a “seal of approval” for all of the pioneering efforts that it had undertaken with the SMART Board interactive whiteboard and in trying to help people achieve better results in classrooms and meeting rooms.</a:t>
            </a:r>
            <a:r>
              <a:rPr lang="en-US" sz="800" dirty="0" smtClean="0"/>
              <a:t/>
            </a:r>
            <a:br>
              <a:rPr lang="en-US" sz="800" dirty="0" smtClean="0"/>
            </a:br>
            <a:endParaRPr lang="en-US" sz="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www2.smarttech.com/NR/rdonlyres/A2B570A9-D30D-4404-AB0C-02D42D6280D4/0/ideas_thumb.jpg">
            <a:hlinkClick r:id="rId2"/>
          </p:cNvPr>
          <p:cNvPicPr>
            <a:picLocks noChangeAspect="1" noChangeArrowheads="1"/>
          </p:cNvPicPr>
          <p:nvPr/>
        </p:nvPicPr>
        <p:blipFill>
          <a:blip r:embed="rId3" cstate="print"/>
          <a:srcRect/>
          <a:stretch>
            <a:fillRect/>
          </a:stretch>
        </p:blipFill>
        <p:spPr bwMode="auto">
          <a:xfrm>
            <a:off x="6327540" y="304800"/>
            <a:ext cx="2540235" cy="2209800"/>
          </a:xfrm>
          <a:prstGeom prst="rect">
            <a:avLst/>
          </a:prstGeom>
          <a:noFill/>
        </p:spPr>
      </p:pic>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SMART Technologies.  Retrieved on January 14, 2010, from </a:t>
            </a:r>
            <a:r>
              <a:rPr lang="en-US" dirty="0" smtClean="0">
                <a:hlinkClick r:id="rId4"/>
              </a:rPr>
              <a:t>http://smarttech.com/</a:t>
            </a:r>
            <a:r>
              <a:rPr lang="en-US" dirty="0" smtClean="0"/>
              <a:t>. </a:t>
            </a:r>
          </a:p>
          <a:p>
            <a:r>
              <a:rPr lang="en-US" dirty="0" smtClean="0"/>
              <a:t>SMART Board interactive whiteboard.  Wikipedia The Free Encyclopedia.  Retrieved on January 14, 2010, from </a:t>
            </a:r>
            <a:r>
              <a:rPr lang="en-US" dirty="0" smtClean="0">
                <a:hlinkClick r:id="rId5"/>
              </a:rPr>
              <a:t>http://en.wikipedia.org/wiki/SMART_Board</a:t>
            </a:r>
            <a:r>
              <a:rPr lang="en-US" dirty="0" smtClean="0"/>
              <a:t>. </a:t>
            </a:r>
            <a:endParaRPr lang="en-US" dirty="0"/>
          </a:p>
        </p:txBody>
      </p:sp>
      <p:pic>
        <p:nvPicPr>
          <p:cNvPr id="16386" name="Picture 2" descr="SMART Notebook Express">
            <a:hlinkClick r:id="rId6"/>
          </p:cNvPr>
          <p:cNvPicPr>
            <a:picLocks noChangeAspect="1" noChangeArrowheads="1"/>
          </p:cNvPicPr>
          <p:nvPr/>
        </p:nvPicPr>
        <p:blipFill>
          <a:blip r:embed="rId7" cstate="print"/>
          <a:srcRect/>
          <a:stretch>
            <a:fillRect/>
          </a:stretch>
        </p:blipFill>
        <p:spPr bwMode="auto">
          <a:xfrm>
            <a:off x="0" y="4724400"/>
            <a:ext cx="2452641" cy="21336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397</Words>
  <Application>Microsoft Office PowerPoint</Application>
  <PresentationFormat>On-screen Show (4:3)</PresentationFormat>
  <Paragraphs>30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Smartboards</vt:lpstr>
      <vt:lpstr>What is a Smartboard?</vt:lpstr>
      <vt:lpstr>Need: What problem or need existed that gave rise to your innovation?</vt:lpstr>
      <vt:lpstr>Research: What research organization or people developed a solution to this problem or need?  What were their findings?  Who were the “lead thinkers” for this innovation, and how did they convince a manufacturer to produce it?</vt:lpstr>
      <vt:lpstr>Development:   What problems did your innovation encounter in the development process:  Who was the intended audience for your innovation?</vt:lpstr>
      <vt:lpstr>Commercialization:   Describe the production, manufacturing, packaging, marketing, and distribution of your innovation. </vt:lpstr>
      <vt:lpstr>Commercialization:   Describe the production, manufacturing, packaging, marketing, and distribution of your innovation. </vt:lpstr>
      <vt:lpstr>References</vt:lpstr>
    </vt:vector>
  </TitlesOfParts>
  <Company>MCSD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Smartboards</dc:title>
  <dc:creator>Lenovo User</dc:creator>
  <cp:lastModifiedBy>Lenovo User</cp:lastModifiedBy>
  <cp:revision>19</cp:revision>
  <dcterms:created xsi:type="dcterms:W3CDTF">2010-01-14T13:53:33Z</dcterms:created>
  <dcterms:modified xsi:type="dcterms:W3CDTF">2010-01-14T16:55:28Z</dcterms:modified>
</cp:coreProperties>
</file>